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8" r:id="rId3"/>
    <p:sldId id="276" r:id="rId4"/>
    <p:sldId id="279" r:id="rId5"/>
    <p:sldId id="277" r:id="rId6"/>
    <p:sldId id="265" r:id="rId7"/>
    <p:sldId id="266" r:id="rId8"/>
    <p:sldId id="267" r:id="rId9"/>
    <p:sldId id="257" r:id="rId10"/>
    <p:sldId id="261" r:id="rId11"/>
    <p:sldId id="262" r:id="rId12"/>
    <p:sldId id="263" r:id="rId13"/>
    <p:sldId id="269" r:id="rId14"/>
    <p:sldId id="273" r:id="rId15"/>
    <p:sldId id="274" r:id="rId16"/>
    <p:sldId id="275" r:id="rId17"/>
    <p:sldId id="272" r:id="rId18"/>
    <p:sldId id="280" r:id="rId19"/>
    <p:sldId id="281" r:id="rId20"/>
    <p:sldId id="282" r:id="rId21"/>
    <p:sldId id="28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FC634-657A-4A13-B856-6E829B2BB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C911B-A459-4FD2-9475-DB70CEE097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9B60A-1354-4ABA-8D5A-8FD003DCC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99817-C9C4-44B3-A894-31D57C26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486C4-ECBE-474E-9DD4-6A012CE2A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850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1F71E-9DAF-4AD9-BA83-56C2508B4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DCD875-D89E-4E8B-9D78-0B1A5F603F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AA04A-7CAE-410B-B641-4321586DD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1F4D6-8184-42D5-8C01-F68B1A3BE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3DA5EF-9D7D-4936-9AAF-EC91EBA87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2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397C01-188F-4CAC-87A1-EF65989F53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C0A885-8D62-448B-A78D-0AE0F4D3F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0BA90-5512-4B4F-B066-708D50190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1C551-2D89-4684-AAB7-D37A732E8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384C1-B29B-4489-90B9-1F4A3D524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61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A4DB-BFA1-464D-86A9-8DE4B5799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D3EBB-312A-4653-AABD-D96EF2C17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48743-568F-4332-A34A-E7A11477C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96405-A1D2-4763-A13E-BF236E603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D9065-E3ED-4265-A159-102ADABC7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5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BC96E-D0AC-469A-B581-4BA2785C7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7B3B56-5DEE-4CB3-A1B4-3BF9B959D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12EDF-81C2-49A1-A5DF-DE730BD3C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78EA4-5CC6-4FD7-B019-3860B2583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87975-9A0F-4373-9B16-2A0CB7646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150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AFF23-8A44-4E86-BF2C-F89FA09F6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EB8F8-E3B5-44F6-AC99-815C42B09E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EEE881-43B7-4F17-B087-616BF3B2ED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27C76-DB94-4E04-8636-B75411066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FE9AAC-8EFA-45E8-A6FD-0EE8D0431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EC6651-08BB-49EA-AF38-145565205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52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7F2AA-D8DE-4F82-85ED-9CA30F8AC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013676-AA97-4EC9-B0F7-A7CAA7B53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C26091-FB3B-4A87-A291-6B2B890857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73484F-1531-4FB6-86F6-F1BF966B09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6200BF-0296-40DA-B302-7528324704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6DB719-B6B0-4CB4-9EAA-FBC01AAD1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A7F205-5F1C-4387-92A9-6ADAEF376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D62CB9-517C-443F-9FEE-56429D186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648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A663D-4AC5-4F0C-BAF6-61DA57B44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E362F2-E51D-42B7-86AC-11663FEE0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05B888-7856-4671-A23D-78A4435CC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493089-E6C0-4291-B338-4B60F8C2D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24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997981-A564-483F-A39B-2FBD507C9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6103FB-AE54-4406-BB5E-B164069F0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1A611-8270-4426-8E61-9C8142F15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59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8B87A-82F8-4577-8CBF-8256EFF2F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A81BE-C07E-4377-AF89-DDF3694BF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E1093-14EC-454C-982F-A79C749E2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9466B-3709-4D29-B232-A84DF00DD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2E2F02-3039-4F5D-BE6E-5453F9EDD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476DA-EDFA-4B25-8A5E-3C9B6F4B4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92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12D4E-BCE3-46A5-B6D9-2C8AE0B32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BB32E8-C7F8-4C4F-B1D8-D592924A7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20B870-ACD4-4A1F-8FDB-F9F150D660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F2B07D-8DB4-4A6A-A033-35A801335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EEF735-D423-4C68-BA96-76BFC660B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9BD6B-53CF-4E13-89C6-FBCA19934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59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C2A6A3-70A6-47CC-B9A5-6A5BA107F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B7E40-8D8C-4029-BD6E-3A679B7A56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56400-EC98-4B66-9BF1-69274D0C0A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6BFD4-1CD5-4D71-834B-8B51E00E0376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D9606-8891-4FA6-BF84-FC53EB5C11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3929E-A62C-4B46-BC60-2A1B93AC5D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FEC43-4F27-4991-BE18-C76893821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69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E4295-9D53-4842-B71A-A0655DE92F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Docker and </a:t>
            </a:r>
            <a:r>
              <a:rPr lang="en-US" dirty="0" err="1"/>
              <a:t>Dockerhub</a:t>
            </a:r>
            <a:r>
              <a:rPr lang="en-US" dirty="0"/>
              <a:t>: The Big Picture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2ADF22-4953-4D7F-ADB4-FFDF2C8D5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4230" y="5424262"/>
            <a:ext cx="9144000" cy="838200"/>
          </a:xfrm>
        </p:spPr>
        <p:txBody>
          <a:bodyPr/>
          <a:lstStyle/>
          <a:p>
            <a:r>
              <a:rPr lang="en-US" dirty="0"/>
              <a:t>Guillermo Gonzalez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EFC1E4-38CF-6A5E-A756-C154C329D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674" y="3729625"/>
            <a:ext cx="3319112" cy="123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57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65E24-54D2-4A4E-89AB-49CA3DAE1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Virtual Machines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ED4407-4376-4EF2-AFA8-97EF4BF54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7652" y="1825625"/>
            <a:ext cx="48166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71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87A52-74BF-40E5-BF0B-14CB4830E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Containers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523165F-03A2-44D6-B446-B66D4543F4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2417" y="1825625"/>
            <a:ext cx="638716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490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9409A-AC52-4DB6-A75D-3CD1B55FA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Winner?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6A4EB-880E-4991-9211-237CF67789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Virtual Machines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84589E-63AB-40EC-B166-0FD3615F90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Containers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57D140E4-0E8F-40B6-BC87-B2A250F7761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79362" y="2505075"/>
            <a:ext cx="4078639" cy="3684588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EE0D4B16-F1C9-4A90-8A94-D371F5B671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172200" y="2581813"/>
            <a:ext cx="5183188" cy="353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53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49595-A14C-70B2-151A-53C6FEC4B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D4BEE-9C1D-27F0-7145-37F0191372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302663-ADC8-F89A-F72B-08BFC0D143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9E12C8-1896-77F8-65A6-556266D15E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C1F514-754C-ED3A-15F2-83CF1A181B1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D7BC5F-7A94-9A55-E5DE-D401D365C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981" y="1420241"/>
            <a:ext cx="10356827" cy="4418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889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 err="1">
                <a:solidFill>
                  <a:srgbClr val="242424"/>
                </a:solidFill>
                <a:effectLst/>
                <a:latin typeface="sohne"/>
              </a:rPr>
              <a:t>Dockerfile</a:t>
            </a:r>
            <a:endParaRPr lang="en-US" b="1" i="0" dirty="0">
              <a:solidFill>
                <a:srgbClr val="242424"/>
              </a:solidFill>
              <a:effectLst/>
              <a:latin typeface="soh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It is a simple text file with a set of commands or instructions.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These commands/instructions are executed successively to perform actions on the base image to create a new docker image.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It will help you create custom Docker images.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Each instruction present in the docker file, represents a layer of the docker image.</a:t>
            </a:r>
          </a:p>
        </p:txBody>
      </p:sp>
    </p:spTree>
    <p:extLst>
      <p:ext uri="{BB962C8B-B14F-4D97-AF65-F5344CB8AC3E}">
        <p14:creationId xmlns:p14="http://schemas.microsoft.com/office/powerpoint/2010/main" val="991803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42424"/>
                </a:solidFill>
                <a:effectLst/>
                <a:latin typeface="sohne"/>
              </a:rPr>
              <a:t>Docker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A Docker image is made up of a collection of files that bundle together that are essential for the application.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It is read-only templates that you build from a set of instructions written in a Docker file.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The docker build command builds an image from a </a:t>
            </a:r>
            <a:r>
              <a:rPr lang="en-US" sz="2400" b="0" i="0" dirty="0" err="1">
                <a:solidFill>
                  <a:srgbClr val="242424"/>
                </a:solidFill>
                <a:effectLst/>
                <a:latin typeface="source-serif-pro"/>
              </a:rPr>
              <a:t>Dockerfile</a:t>
            </a: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 by reading the instructions from a </a:t>
            </a:r>
            <a:r>
              <a:rPr lang="en-US" sz="2400" b="0" i="0" dirty="0" err="1">
                <a:solidFill>
                  <a:srgbClr val="242424"/>
                </a:solidFill>
                <a:effectLst/>
                <a:latin typeface="source-serif-pro"/>
              </a:rPr>
              <a:t>Dockerfile</a:t>
            </a: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Images define both what you want your packaged application and its dependencies to look like what processes to run when it’s launched.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242424"/>
                </a:solidFill>
                <a:effectLst/>
                <a:latin typeface="source-serif-pro"/>
              </a:rPr>
              <a:t>Docker images act as a set of instructions to build a Docker container, like a template.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400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1265501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42424"/>
                </a:solidFill>
                <a:effectLst/>
                <a:latin typeface="sohne"/>
              </a:rPr>
              <a:t>Docker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Containers are the structural units of Docker, which are used to hold the entire package that is needed to run the application.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A Docker container is a virtualized run-time environment of the docker images.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In other words, we can say that the image is a template, and the container is the instance of the template.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These containers are compact, portable units in which you can start up an application quickly and easily.</a:t>
            </a:r>
          </a:p>
        </p:txBody>
      </p:sp>
    </p:spTree>
    <p:extLst>
      <p:ext uri="{BB962C8B-B14F-4D97-AF65-F5344CB8AC3E}">
        <p14:creationId xmlns:p14="http://schemas.microsoft.com/office/powerpoint/2010/main" val="1888055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Containers vs Images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B910B37-7921-0FD0-499C-45F48CB0F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6600" y="1891430"/>
            <a:ext cx="9896034" cy="359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231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 err="1">
                <a:solidFill>
                  <a:srgbClr val="242424"/>
                </a:solidFill>
                <a:effectLst/>
                <a:latin typeface="sohne"/>
              </a:rPr>
              <a:t>App.R</a:t>
            </a:r>
            <a:endParaRPr lang="en-US" b="1" i="0" dirty="0">
              <a:solidFill>
                <a:srgbClr val="242424"/>
              </a:solidFill>
              <a:effectLst/>
              <a:latin typeface="soh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2400" b="1" i="0" dirty="0">
                <a:solidFill>
                  <a:srgbClr val="333333"/>
                </a:solidFill>
                <a:effectLst/>
                <a:latin typeface="SFMono-Regular"/>
              </a:rPr>
              <a:t>library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(shiny) </a:t>
            </a:r>
          </a:p>
          <a:p>
            <a:pPr marL="0" indent="0" algn="l">
              <a:buNone/>
            </a:pPr>
            <a:r>
              <a:rPr lang="en-US" sz="2400" b="0" i="0" dirty="0" err="1">
                <a:solidFill>
                  <a:srgbClr val="333333"/>
                </a:solidFill>
                <a:effectLst/>
                <a:latin typeface="SFMono-Regular"/>
              </a:rPr>
              <a:t>ui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 &lt;- </a:t>
            </a:r>
            <a:r>
              <a:rPr lang="en-US" sz="2400" b="0" i="0" dirty="0" err="1">
                <a:solidFill>
                  <a:srgbClr val="333333"/>
                </a:solidFill>
                <a:effectLst/>
                <a:latin typeface="SFMono-Regular"/>
              </a:rPr>
              <a:t>fluidPage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( </a:t>
            </a:r>
            <a:r>
              <a:rPr lang="en-US" sz="2400" b="0" i="0" dirty="0" err="1">
                <a:solidFill>
                  <a:srgbClr val="333333"/>
                </a:solidFill>
                <a:effectLst/>
                <a:latin typeface="SFMono-Regular"/>
              </a:rPr>
              <a:t>titlePanel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(</a:t>
            </a:r>
            <a:r>
              <a:rPr lang="en-US" sz="2400" b="0" i="0" dirty="0">
                <a:solidFill>
                  <a:srgbClr val="DD1144"/>
                </a:solidFill>
                <a:effectLst/>
                <a:latin typeface="SFMono-Regular"/>
              </a:rPr>
              <a:t>"Example Shiny Application"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) ) </a:t>
            </a:r>
          </a:p>
          <a:p>
            <a:pPr marL="0" indent="0" algn="l">
              <a:buNone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server &lt;- </a:t>
            </a:r>
            <a:r>
              <a:rPr lang="en-US" sz="2400" b="1" i="0" dirty="0">
                <a:solidFill>
                  <a:srgbClr val="333333"/>
                </a:solidFill>
                <a:effectLst/>
                <a:latin typeface="SFMono-Regular"/>
              </a:rPr>
              <a:t>function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(input, output) { } </a:t>
            </a:r>
          </a:p>
          <a:p>
            <a:pPr marL="0" indent="0" algn="l">
              <a:buNone/>
            </a:pPr>
            <a:r>
              <a:rPr lang="en-US" sz="2400" b="0" i="0" dirty="0" err="1">
                <a:solidFill>
                  <a:srgbClr val="333333"/>
                </a:solidFill>
                <a:effectLst/>
                <a:latin typeface="SFMono-Regular"/>
              </a:rPr>
              <a:t>shinyApp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(</a:t>
            </a:r>
            <a:r>
              <a:rPr lang="en-US" sz="2400" b="0" i="0" dirty="0" err="1">
                <a:solidFill>
                  <a:srgbClr val="333333"/>
                </a:solidFill>
                <a:effectLst/>
                <a:latin typeface="SFMono-Regular"/>
              </a:rPr>
              <a:t>ui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 = </a:t>
            </a:r>
            <a:r>
              <a:rPr lang="en-US" sz="2400" b="0" i="0" dirty="0" err="1">
                <a:solidFill>
                  <a:srgbClr val="333333"/>
                </a:solidFill>
                <a:effectLst/>
                <a:latin typeface="SFMono-Regular"/>
              </a:rPr>
              <a:t>ui</a:t>
            </a:r>
            <a:r>
              <a:rPr lang="en-US" sz="2400" b="0" i="0" dirty="0">
                <a:solidFill>
                  <a:srgbClr val="333333"/>
                </a:solidFill>
                <a:effectLst/>
                <a:latin typeface="SFMono-Regular"/>
              </a:rPr>
              <a:t>, server = server)</a:t>
            </a:r>
            <a:endParaRPr lang="en-US" sz="3600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1477842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 err="1">
                <a:solidFill>
                  <a:srgbClr val="242424"/>
                </a:solidFill>
                <a:effectLst/>
                <a:latin typeface="sohne"/>
              </a:rPr>
              <a:t>Dockerfile</a:t>
            </a:r>
            <a:endParaRPr lang="en-US" b="1" i="0" dirty="0">
              <a:solidFill>
                <a:srgbClr val="242424"/>
              </a:solidFill>
              <a:effectLst/>
              <a:latin typeface="soh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3200" dirty="0">
                <a:effectLst/>
              </a:rPr>
              <a:t>FROM rocker/shiny:4.1.0 </a:t>
            </a:r>
          </a:p>
          <a:p>
            <a:pPr marL="0" indent="0" algn="l">
              <a:buNone/>
            </a:pPr>
            <a:r>
              <a:rPr lang="en-US" sz="3200" dirty="0">
                <a:effectLst/>
              </a:rPr>
              <a:t>RUN rm -rf /</a:t>
            </a:r>
            <a:r>
              <a:rPr lang="en-US" sz="3200" dirty="0" err="1">
                <a:effectLst/>
              </a:rPr>
              <a:t>srv</a:t>
            </a:r>
            <a:r>
              <a:rPr lang="en-US" sz="3200" dirty="0">
                <a:effectLst/>
              </a:rPr>
              <a:t>/shiny-server/* </a:t>
            </a:r>
          </a:p>
          <a:p>
            <a:pPr marL="0" indent="0" algn="l">
              <a:buNone/>
            </a:pPr>
            <a:r>
              <a:rPr lang="en-US" sz="3200" dirty="0">
                <a:effectLst/>
              </a:rPr>
              <a:t>WORKDIR /</a:t>
            </a:r>
            <a:r>
              <a:rPr lang="en-US" sz="3200" dirty="0" err="1">
                <a:effectLst/>
              </a:rPr>
              <a:t>srv</a:t>
            </a:r>
            <a:r>
              <a:rPr lang="en-US" sz="3200" dirty="0">
                <a:effectLst/>
              </a:rPr>
              <a:t>/shiny-server/ </a:t>
            </a:r>
          </a:p>
          <a:p>
            <a:pPr marL="0" indent="0" algn="l">
              <a:buNone/>
            </a:pPr>
            <a:r>
              <a:rPr lang="en-US" sz="3200" dirty="0">
                <a:effectLst/>
              </a:rPr>
              <a:t>COPY ./</a:t>
            </a:r>
            <a:r>
              <a:rPr lang="en-US" sz="3200" dirty="0" err="1">
                <a:effectLst/>
              </a:rPr>
              <a:t>app.R</a:t>
            </a:r>
            <a:r>
              <a:rPr lang="en-US" sz="3200" dirty="0">
                <a:effectLst/>
              </a:rPr>
              <a:t> ./</a:t>
            </a:r>
            <a:r>
              <a:rPr lang="en-US" sz="3200" dirty="0" err="1">
                <a:effectLst/>
              </a:rPr>
              <a:t>app.R</a:t>
            </a:r>
            <a:endParaRPr lang="en-US" sz="6000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1666977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871A-4D4D-49F7-AC57-7CAB8A93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Operating Systems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0B1C938-39E0-CB5B-B83E-C848223FA0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6091" y="1900020"/>
            <a:ext cx="9821863" cy="397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253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242424"/>
                </a:solidFill>
                <a:effectLst/>
                <a:latin typeface="sohne"/>
              </a:rPr>
              <a:t>Build &amp; Run the container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l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SFMono-Regular"/>
              </a:rPr>
              <a:t>#build the image: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SFMono-Regular"/>
              </a:rPr>
              <a:t>docker build -t shiny-in-docker .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SFMono-Regular"/>
              </a:rPr>
              <a:t>#show the images: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SFMono-Regular"/>
              </a:rPr>
              <a:t>docker images</a:t>
            </a:r>
          </a:p>
          <a:p>
            <a:pPr marL="0" indent="0" algn="l">
              <a:buNone/>
            </a:pPr>
            <a:r>
              <a:rPr lang="en-US" dirty="0">
                <a:solidFill>
                  <a:srgbClr val="333333"/>
                </a:solidFill>
                <a:latin typeface="SFMono-Regular"/>
              </a:rPr>
              <a:t>#run the container: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SFMono-Regular"/>
              </a:rPr>
              <a:t>docker run --rm -p 3838:3838 shiny-in-docker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SFMono-Regular"/>
              </a:rPr>
              <a:t>#show running containers:</a:t>
            </a:r>
          </a:p>
          <a:p>
            <a:pPr marL="0" indent="0" algn="l">
              <a:buNone/>
            </a:pPr>
            <a:r>
              <a:rPr lang="en-US" dirty="0">
                <a:solidFill>
                  <a:srgbClr val="333333"/>
                </a:solidFill>
                <a:latin typeface="SFMono-Regular"/>
              </a:rPr>
              <a:t>docker </a:t>
            </a:r>
            <a:r>
              <a:rPr lang="en-US" dirty="0" err="1">
                <a:solidFill>
                  <a:srgbClr val="333333"/>
                </a:solidFill>
                <a:latin typeface="SFMono-Regular"/>
              </a:rPr>
              <a:t>ps</a:t>
            </a:r>
            <a:r>
              <a:rPr lang="en-US" dirty="0">
                <a:solidFill>
                  <a:srgbClr val="333333"/>
                </a:solidFill>
                <a:latin typeface="SFMono-Regular"/>
              </a:rPr>
              <a:t> –a</a:t>
            </a:r>
          </a:p>
          <a:p>
            <a:pPr marL="0" indent="0" algn="l">
              <a:buNone/>
            </a:pPr>
            <a:r>
              <a:rPr lang="en-US" dirty="0">
                <a:solidFill>
                  <a:srgbClr val="333333"/>
                </a:solidFill>
                <a:latin typeface="SFMono-Regular"/>
              </a:rPr>
              <a:t>#run the container in detached mode (background):</a:t>
            </a:r>
          </a:p>
          <a:p>
            <a:pPr marL="0" indent="0" algn="l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SFMono-Regular"/>
              </a:rPr>
              <a:t>docker run –d –p 3838:3838 shiny-in-docker</a:t>
            </a:r>
          </a:p>
          <a:p>
            <a:pPr marL="0" indent="0" algn="l">
              <a:buNone/>
            </a:pPr>
            <a:r>
              <a:rPr lang="en-US" dirty="0">
                <a:solidFill>
                  <a:srgbClr val="333333"/>
                </a:solidFill>
                <a:latin typeface="SFMono-Regular"/>
              </a:rPr>
              <a:t>#give a name to the container:</a:t>
            </a:r>
          </a:p>
          <a:p>
            <a:pPr marL="0" indent="0">
              <a:buNone/>
            </a:pPr>
            <a:r>
              <a:rPr lang="en-US" b="0" i="0" dirty="0">
                <a:solidFill>
                  <a:srgbClr val="333333"/>
                </a:solidFill>
                <a:effectLst/>
                <a:latin typeface="SFMono-Regular"/>
              </a:rPr>
              <a:t>docker run –d --name shiny-4.1 –p 3838:3838 shiny-in-docker</a:t>
            </a:r>
          </a:p>
          <a:p>
            <a:pPr marL="0" indent="0" algn="l">
              <a:buNone/>
            </a:pPr>
            <a:endParaRPr lang="en-US" b="0" i="0" dirty="0">
              <a:solidFill>
                <a:srgbClr val="242424"/>
              </a:solidFill>
              <a:effectLst/>
              <a:latin typeface="source-serif-pro"/>
            </a:endParaRPr>
          </a:p>
        </p:txBody>
      </p:sp>
    </p:spTree>
    <p:extLst>
      <p:ext uri="{BB962C8B-B14F-4D97-AF65-F5344CB8AC3E}">
        <p14:creationId xmlns:p14="http://schemas.microsoft.com/office/powerpoint/2010/main" val="30804219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>
                <a:solidFill>
                  <a:srgbClr val="242424"/>
                </a:solidFill>
                <a:effectLst/>
                <a:latin typeface="sohne"/>
              </a:rPr>
              <a:t>Tutorials and Sandbox</a:t>
            </a:r>
            <a:endParaRPr lang="en-US" b="1" i="0" dirty="0">
              <a:solidFill>
                <a:srgbClr val="242424"/>
              </a:solidFill>
              <a:effectLst/>
              <a:latin typeface="sohne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b="0" i="0" dirty="0">
                <a:solidFill>
                  <a:srgbClr val="242424"/>
                </a:solidFill>
                <a:effectLst/>
                <a:latin typeface="source-serif-pro"/>
              </a:rPr>
              <a:t>https://www.docker.com/play-with-docker/</a:t>
            </a:r>
          </a:p>
        </p:txBody>
      </p:sp>
    </p:spTree>
    <p:extLst>
      <p:ext uri="{BB962C8B-B14F-4D97-AF65-F5344CB8AC3E}">
        <p14:creationId xmlns:p14="http://schemas.microsoft.com/office/powerpoint/2010/main" val="1630691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871A-4D4D-49F7-AC57-7CAB8A93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Windows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FF6D29D-EFA6-3370-096F-C97E3EDB0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1299" y="1825625"/>
            <a:ext cx="63494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904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871A-4D4D-49F7-AC57-7CAB8A93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Linux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194266C-A364-00CD-B4B3-36CB42401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3975" y="1825625"/>
            <a:ext cx="71040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576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871A-4D4D-49F7-AC57-7CAB8A936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Mac OS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1F051B1-11E5-95DC-199F-4DAABC8AE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7044" y="1825625"/>
            <a:ext cx="860042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65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Package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600" dirty="0"/>
              <a:t>“A package manager … is a collection of </a:t>
            </a:r>
            <a:r>
              <a:rPr lang="en-US" sz="3600" b="1" dirty="0"/>
              <a:t>software tools </a:t>
            </a:r>
            <a:r>
              <a:rPr lang="en-US" sz="3600" dirty="0"/>
              <a:t>that automates the process of </a:t>
            </a:r>
            <a:r>
              <a:rPr lang="en-US" sz="3600" b="1" dirty="0"/>
              <a:t>installing</a:t>
            </a:r>
            <a:r>
              <a:rPr lang="en-US" sz="3600" dirty="0"/>
              <a:t>, </a:t>
            </a:r>
            <a:r>
              <a:rPr lang="en-US" sz="3600" b="1" dirty="0"/>
              <a:t>upgrading</a:t>
            </a:r>
            <a:r>
              <a:rPr lang="en-US" sz="3600" dirty="0"/>
              <a:t>, </a:t>
            </a:r>
            <a:r>
              <a:rPr lang="en-US" sz="3600" b="1" dirty="0"/>
              <a:t>configuring</a:t>
            </a:r>
            <a:r>
              <a:rPr lang="en-US" sz="3600" dirty="0"/>
              <a:t>, and </a:t>
            </a:r>
            <a:r>
              <a:rPr lang="en-US" sz="3600" b="1" dirty="0"/>
              <a:t>removing</a:t>
            </a:r>
            <a:r>
              <a:rPr lang="en-US" sz="3600" dirty="0"/>
              <a:t> computer programs for a computer's operating system in a </a:t>
            </a:r>
            <a:r>
              <a:rPr lang="en-US" sz="3600" b="1" dirty="0"/>
              <a:t>consistent manner</a:t>
            </a:r>
            <a:r>
              <a:rPr lang="en-US" sz="3600" dirty="0"/>
              <a:t>.”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2400" dirty="0"/>
              <a:t>-Wikipedia</a:t>
            </a:r>
          </a:p>
        </p:txBody>
      </p:sp>
    </p:spTree>
    <p:extLst>
      <p:ext uri="{BB962C8B-B14F-4D97-AF65-F5344CB8AC3E}">
        <p14:creationId xmlns:p14="http://schemas.microsoft.com/office/powerpoint/2010/main" val="3201959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History of package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/>
              <a:t>Source / </a:t>
            </a:r>
            <a:r>
              <a:rPr lang="en-US" sz="3600" dirty="0" err="1"/>
              <a:t>tarball</a:t>
            </a:r>
            <a:r>
              <a:rPr lang="en-US" sz="3600" dirty="0"/>
              <a:t> from FTP / mailing lists </a:t>
            </a:r>
          </a:p>
          <a:p>
            <a:pPr lvl="1"/>
            <a:r>
              <a:rPr lang="en-US" sz="3200" dirty="0"/>
              <a:t>./configure</a:t>
            </a:r>
          </a:p>
          <a:p>
            <a:pPr lvl="1"/>
            <a:r>
              <a:rPr lang="en-US" sz="3200" dirty="0"/>
              <a:t>make</a:t>
            </a:r>
          </a:p>
          <a:p>
            <a:pPr lvl="1"/>
            <a:r>
              <a:rPr lang="en-US" sz="3200" dirty="0" err="1"/>
              <a:t>sudo</a:t>
            </a:r>
            <a:r>
              <a:rPr lang="en-US" sz="3200" dirty="0"/>
              <a:t> make install</a:t>
            </a:r>
          </a:p>
          <a:p>
            <a:r>
              <a:rPr lang="en-US" sz="3600" dirty="0"/>
              <a:t>.deb or .rpm</a:t>
            </a:r>
          </a:p>
          <a:p>
            <a:pPr lvl="1"/>
            <a:r>
              <a:rPr lang="en-US" sz="3200" dirty="0"/>
              <a:t>YUP → YUM → DNF </a:t>
            </a:r>
          </a:p>
          <a:p>
            <a:pPr lvl="1"/>
            <a:r>
              <a:rPr lang="en-US" sz="3200" dirty="0" err="1"/>
              <a:t>dpkg</a:t>
            </a:r>
            <a:r>
              <a:rPr lang="en-US" sz="3200" dirty="0"/>
              <a:t> → (deity) </a:t>
            </a:r>
            <a:r>
              <a:rPr lang="en-US" sz="3200" dirty="0" err="1"/>
              <a:t>dselect</a:t>
            </a:r>
            <a:r>
              <a:rPr lang="en-US" sz="3200" dirty="0"/>
              <a:t> → APT 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https://opensource.com/article/18/7/evolution-package-managers</a:t>
            </a:r>
          </a:p>
        </p:txBody>
      </p:sp>
    </p:spTree>
    <p:extLst>
      <p:ext uri="{BB962C8B-B14F-4D97-AF65-F5344CB8AC3E}">
        <p14:creationId xmlns:p14="http://schemas.microsoft.com/office/powerpoint/2010/main" val="430635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190A2-B990-434E-8202-238F1010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Examples of modern package managers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2CD8D-5BFD-4EA3-B845-97550C648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Windows Update </a:t>
            </a:r>
          </a:p>
          <a:p>
            <a:r>
              <a:rPr lang="en-US" sz="2000" dirty="0"/>
              <a:t>APT - Debian </a:t>
            </a:r>
          </a:p>
          <a:p>
            <a:r>
              <a:rPr lang="en-US" sz="2000" dirty="0"/>
              <a:t>YUM – RHEL/CentOS</a:t>
            </a:r>
          </a:p>
          <a:p>
            <a:r>
              <a:rPr lang="en-US" sz="2000" dirty="0"/>
              <a:t>Homebrew - macOS (+ Linux) </a:t>
            </a:r>
          </a:p>
          <a:p>
            <a:r>
              <a:rPr lang="en-US" sz="2000" dirty="0" err="1"/>
              <a:t>npm</a:t>
            </a:r>
            <a:r>
              <a:rPr lang="en-US" sz="2000" dirty="0"/>
              <a:t> - Node.js </a:t>
            </a:r>
          </a:p>
          <a:p>
            <a:r>
              <a:rPr lang="en-US" sz="2000" dirty="0"/>
              <a:t>NuGet - .NET </a:t>
            </a:r>
          </a:p>
          <a:p>
            <a:r>
              <a:rPr lang="en-US" sz="2000" dirty="0"/>
              <a:t>pip - Python </a:t>
            </a:r>
          </a:p>
          <a:p>
            <a:r>
              <a:rPr lang="en-US" sz="2000" dirty="0"/>
              <a:t>anaconda</a:t>
            </a:r>
          </a:p>
          <a:p>
            <a:r>
              <a:rPr lang="en-US" sz="2000" dirty="0"/>
              <a:t>composer - PHP</a:t>
            </a:r>
          </a:p>
          <a:p>
            <a:r>
              <a:rPr lang="en-US" sz="2000" dirty="0"/>
              <a:t>Google Play – Android</a:t>
            </a:r>
          </a:p>
          <a:p>
            <a:r>
              <a:rPr lang="en-US" sz="2000" dirty="0"/>
              <a:t>Apple Store</a:t>
            </a:r>
          </a:p>
        </p:txBody>
      </p:sp>
    </p:spTree>
    <p:extLst>
      <p:ext uri="{BB962C8B-B14F-4D97-AF65-F5344CB8AC3E}">
        <p14:creationId xmlns:p14="http://schemas.microsoft.com/office/powerpoint/2010/main" val="31317784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B4B5B-99E2-4E03-B3E9-702613398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Servers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9361E7F-AF5A-48C1-B961-55084C96FF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1501" y="1825625"/>
            <a:ext cx="726899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12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564</Words>
  <Application>Microsoft Office PowerPoint</Application>
  <PresentationFormat>Widescreen</PresentationFormat>
  <Paragraphs>81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SFMono-Regular</vt:lpstr>
      <vt:lpstr>sohne</vt:lpstr>
      <vt:lpstr>source-serif-pro</vt:lpstr>
      <vt:lpstr>Office Theme</vt:lpstr>
      <vt:lpstr>Docker and Dockerhub: The Big Picture</vt:lpstr>
      <vt:lpstr>Operating Systems</vt:lpstr>
      <vt:lpstr>Windows</vt:lpstr>
      <vt:lpstr>Linux</vt:lpstr>
      <vt:lpstr>Mac OS</vt:lpstr>
      <vt:lpstr>Package Managers</vt:lpstr>
      <vt:lpstr>History of package managers</vt:lpstr>
      <vt:lpstr>Examples of modern package managers</vt:lpstr>
      <vt:lpstr>Servers</vt:lpstr>
      <vt:lpstr>Virtual Machines</vt:lpstr>
      <vt:lpstr>Containers</vt:lpstr>
      <vt:lpstr>Winner?</vt:lpstr>
      <vt:lpstr>PowerPoint Presentation</vt:lpstr>
      <vt:lpstr>Dockerfile</vt:lpstr>
      <vt:lpstr>Docker Images</vt:lpstr>
      <vt:lpstr>Docker Containers</vt:lpstr>
      <vt:lpstr>Containers vs Images</vt:lpstr>
      <vt:lpstr>App.R</vt:lpstr>
      <vt:lpstr>Dockerfile</vt:lpstr>
      <vt:lpstr>Build &amp; Run the container</vt:lpstr>
      <vt:lpstr>Tutorials and Sandbox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Containers</dc:title>
  <dc:creator>Gonzalez-Calderon, Guillermo</dc:creator>
  <cp:lastModifiedBy>Gonzalez-Calderon, Guillermo</cp:lastModifiedBy>
  <cp:revision>29</cp:revision>
  <dcterms:created xsi:type="dcterms:W3CDTF">2020-12-02T12:29:35Z</dcterms:created>
  <dcterms:modified xsi:type="dcterms:W3CDTF">2024-03-25T13:43:55Z</dcterms:modified>
</cp:coreProperties>
</file>

<file path=docProps/thumbnail.jpeg>
</file>